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80" d="100"/>
          <a:sy n="80" d="100"/>
        </p:scale>
        <p:origin x="-1086"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ar-IQ"/>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ar-IQ"/>
          </a:p>
        </p:txBody>
      </p:sp>
      <p:sp>
        <p:nvSpPr>
          <p:cNvPr id="4" name="عنصر نائب للتاريخ 3"/>
          <p:cNvSpPr>
            <a:spLocks noGrp="1"/>
          </p:cNvSpPr>
          <p:nvPr>
            <p:ph type="dt" sz="half" idx="10"/>
          </p:nvPr>
        </p:nvSpPr>
        <p:spPr/>
        <p:txBody>
          <a:bodyPr/>
          <a:lstStyle/>
          <a:p>
            <a:fld id="{1D0AAD5F-CB4A-40ED-A338-A5ECCBF2CEF0}" type="datetimeFigureOut">
              <a:rPr lang="ar-IQ" smtClean="0"/>
              <a:t>03/04/1439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CB7066A-6AC1-43D6-B503-891FF9DC42F3}" type="slidenum">
              <a:rPr lang="ar-IQ" smtClean="0"/>
              <a:t>‹#›</a:t>
            </a:fld>
            <a:endParaRPr lang="ar-IQ"/>
          </a:p>
        </p:txBody>
      </p:sp>
    </p:spTree>
    <p:extLst>
      <p:ext uri="{BB962C8B-B14F-4D97-AF65-F5344CB8AC3E}">
        <p14:creationId xmlns:p14="http://schemas.microsoft.com/office/powerpoint/2010/main" val="22867794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D0AAD5F-CB4A-40ED-A338-A5ECCBF2CEF0}" type="datetimeFigureOut">
              <a:rPr lang="ar-IQ" smtClean="0"/>
              <a:t>03/04/1439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CB7066A-6AC1-43D6-B503-891FF9DC42F3}" type="slidenum">
              <a:rPr lang="ar-IQ" smtClean="0"/>
              <a:t>‹#›</a:t>
            </a:fld>
            <a:endParaRPr lang="ar-IQ"/>
          </a:p>
        </p:txBody>
      </p:sp>
    </p:spTree>
    <p:extLst>
      <p:ext uri="{BB962C8B-B14F-4D97-AF65-F5344CB8AC3E}">
        <p14:creationId xmlns:p14="http://schemas.microsoft.com/office/powerpoint/2010/main" val="24053208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ar-IQ"/>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D0AAD5F-CB4A-40ED-A338-A5ECCBF2CEF0}" type="datetimeFigureOut">
              <a:rPr lang="ar-IQ" smtClean="0"/>
              <a:t>03/04/1439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CB7066A-6AC1-43D6-B503-891FF9DC42F3}" type="slidenum">
              <a:rPr lang="ar-IQ" smtClean="0"/>
              <a:t>‹#›</a:t>
            </a:fld>
            <a:endParaRPr lang="ar-IQ"/>
          </a:p>
        </p:txBody>
      </p:sp>
    </p:spTree>
    <p:extLst>
      <p:ext uri="{BB962C8B-B14F-4D97-AF65-F5344CB8AC3E}">
        <p14:creationId xmlns:p14="http://schemas.microsoft.com/office/powerpoint/2010/main" val="154785956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10"/>
          </p:nvPr>
        </p:nvSpPr>
        <p:spPr/>
        <p:txBody>
          <a:bodyPr/>
          <a:lstStyle/>
          <a:p>
            <a:fld id="{1D0AAD5F-CB4A-40ED-A338-A5ECCBF2CEF0}" type="datetimeFigureOut">
              <a:rPr lang="ar-IQ" smtClean="0"/>
              <a:t>03/04/1439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CB7066A-6AC1-43D6-B503-891FF9DC42F3}" type="slidenum">
              <a:rPr lang="ar-IQ" smtClean="0"/>
              <a:t>‹#›</a:t>
            </a:fld>
            <a:endParaRPr lang="ar-IQ"/>
          </a:p>
        </p:txBody>
      </p:sp>
    </p:spTree>
    <p:extLst>
      <p:ext uri="{BB962C8B-B14F-4D97-AF65-F5344CB8AC3E}">
        <p14:creationId xmlns:p14="http://schemas.microsoft.com/office/powerpoint/2010/main" val="32165653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r">
              <a:defRPr sz="4000" b="1" cap="all"/>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D0AAD5F-CB4A-40ED-A338-A5ECCBF2CEF0}" type="datetimeFigureOut">
              <a:rPr lang="ar-IQ" smtClean="0"/>
              <a:t>03/04/1439</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DCB7066A-6AC1-43D6-B503-891FF9DC42F3}" type="slidenum">
              <a:rPr lang="ar-IQ" smtClean="0"/>
              <a:t>‹#›</a:t>
            </a:fld>
            <a:endParaRPr lang="ar-IQ"/>
          </a:p>
        </p:txBody>
      </p:sp>
    </p:spTree>
    <p:extLst>
      <p:ext uri="{BB962C8B-B14F-4D97-AF65-F5344CB8AC3E}">
        <p14:creationId xmlns:p14="http://schemas.microsoft.com/office/powerpoint/2010/main" val="945202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تاريخ 4"/>
          <p:cNvSpPr>
            <a:spLocks noGrp="1"/>
          </p:cNvSpPr>
          <p:nvPr>
            <p:ph type="dt" sz="half" idx="10"/>
          </p:nvPr>
        </p:nvSpPr>
        <p:spPr/>
        <p:txBody>
          <a:bodyPr/>
          <a:lstStyle/>
          <a:p>
            <a:fld id="{1D0AAD5F-CB4A-40ED-A338-A5ECCBF2CEF0}" type="datetimeFigureOut">
              <a:rPr lang="ar-IQ" smtClean="0"/>
              <a:t>03/04/1439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CB7066A-6AC1-43D6-B503-891FF9DC42F3}" type="slidenum">
              <a:rPr lang="ar-IQ" smtClean="0"/>
              <a:t>‹#›</a:t>
            </a:fld>
            <a:endParaRPr lang="ar-IQ"/>
          </a:p>
        </p:txBody>
      </p:sp>
    </p:spTree>
    <p:extLst>
      <p:ext uri="{BB962C8B-B14F-4D97-AF65-F5344CB8AC3E}">
        <p14:creationId xmlns:p14="http://schemas.microsoft.com/office/powerpoint/2010/main" val="2022637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7" name="عنصر نائب للتاريخ 6"/>
          <p:cNvSpPr>
            <a:spLocks noGrp="1"/>
          </p:cNvSpPr>
          <p:nvPr>
            <p:ph type="dt" sz="half" idx="10"/>
          </p:nvPr>
        </p:nvSpPr>
        <p:spPr/>
        <p:txBody>
          <a:bodyPr/>
          <a:lstStyle/>
          <a:p>
            <a:fld id="{1D0AAD5F-CB4A-40ED-A338-A5ECCBF2CEF0}" type="datetimeFigureOut">
              <a:rPr lang="ar-IQ" smtClean="0"/>
              <a:t>03/04/1439</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DCB7066A-6AC1-43D6-B503-891FF9DC42F3}" type="slidenum">
              <a:rPr lang="ar-IQ" smtClean="0"/>
              <a:t>‹#›</a:t>
            </a:fld>
            <a:endParaRPr lang="ar-IQ"/>
          </a:p>
        </p:txBody>
      </p:sp>
    </p:spTree>
    <p:extLst>
      <p:ext uri="{BB962C8B-B14F-4D97-AF65-F5344CB8AC3E}">
        <p14:creationId xmlns:p14="http://schemas.microsoft.com/office/powerpoint/2010/main" val="41143142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ar-IQ"/>
          </a:p>
        </p:txBody>
      </p:sp>
      <p:sp>
        <p:nvSpPr>
          <p:cNvPr id="3" name="عنصر نائب للتاريخ 2"/>
          <p:cNvSpPr>
            <a:spLocks noGrp="1"/>
          </p:cNvSpPr>
          <p:nvPr>
            <p:ph type="dt" sz="half" idx="10"/>
          </p:nvPr>
        </p:nvSpPr>
        <p:spPr/>
        <p:txBody>
          <a:bodyPr/>
          <a:lstStyle/>
          <a:p>
            <a:fld id="{1D0AAD5F-CB4A-40ED-A338-A5ECCBF2CEF0}" type="datetimeFigureOut">
              <a:rPr lang="ar-IQ" smtClean="0"/>
              <a:t>03/04/1439</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DCB7066A-6AC1-43D6-B503-891FF9DC42F3}" type="slidenum">
              <a:rPr lang="ar-IQ" smtClean="0"/>
              <a:t>‹#›</a:t>
            </a:fld>
            <a:endParaRPr lang="ar-IQ"/>
          </a:p>
        </p:txBody>
      </p:sp>
    </p:spTree>
    <p:extLst>
      <p:ext uri="{BB962C8B-B14F-4D97-AF65-F5344CB8AC3E}">
        <p14:creationId xmlns:p14="http://schemas.microsoft.com/office/powerpoint/2010/main" val="365253222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D0AAD5F-CB4A-40ED-A338-A5ECCBF2CEF0}" type="datetimeFigureOut">
              <a:rPr lang="ar-IQ" smtClean="0"/>
              <a:t>03/04/1439</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DCB7066A-6AC1-43D6-B503-891FF9DC42F3}" type="slidenum">
              <a:rPr lang="ar-IQ" smtClean="0"/>
              <a:t>‹#›</a:t>
            </a:fld>
            <a:endParaRPr lang="ar-IQ"/>
          </a:p>
        </p:txBody>
      </p:sp>
    </p:spTree>
    <p:extLst>
      <p:ext uri="{BB962C8B-B14F-4D97-AF65-F5344CB8AC3E}">
        <p14:creationId xmlns:p14="http://schemas.microsoft.com/office/powerpoint/2010/main" val="12957816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D0AAD5F-CB4A-40ED-A338-A5ECCBF2CEF0}" type="datetimeFigureOut">
              <a:rPr lang="ar-IQ" smtClean="0"/>
              <a:t>03/04/1439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CB7066A-6AC1-43D6-B503-891FF9DC42F3}" type="slidenum">
              <a:rPr lang="ar-IQ" smtClean="0"/>
              <a:t>‹#›</a:t>
            </a:fld>
            <a:endParaRPr lang="ar-IQ"/>
          </a:p>
        </p:txBody>
      </p:sp>
    </p:spTree>
    <p:extLst>
      <p:ext uri="{BB962C8B-B14F-4D97-AF65-F5344CB8AC3E}">
        <p14:creationId xmlns:p14="http://schemas.microsoft.com/office/powerpoint/2010/main" val="40217370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r">
              <a:defRPr sz="2000" b="1"/>
            </a:lvl1pPr>
          </a:lstStyle>
          <a:p>
            <a:r>
              <a:rPr lang="ar-SA" smtClean="0"/>
              <a:t>انقر لتحرير نمط العنوان الرئيسي</a:t>
            </a:r>
            <a:endParaRPr lang="ar-IQ"/>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D0AAD5F-CB4A-40ED-A338-A5ECCBF2CEF0}" type="datetimeFigureOut">
              <a:rPr lang="ar-IQ" smtClean="0"/>
              <a:t>03/04/1439</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DCB7066A-6AC1-43D6-B503-891FF9DC42F3}" type="slidenum">
              <a:rPr lang="ar-IQ" smtClean="0"/>
              <a:t>‹#›</a:t>
            </a:fld>
            <a:endParaRPr lang="ar-IQ"/>
          </a:p>
        </p:txBody>
      </p:sp>
    </p:spTree>
    <p:extLst>
      <p:ext uri="{BB962C8B-B14F-4D97-AF65-F5344CB8AC3E}">
        <p14:creationId xmlns:p14="http://schemas.microsoft.com/office/powerpoint/2010/main" val="32715417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ar-SA" smtClean="0"/>
              <a:t>انقر لتحرير نمط العنوان الرئيسي</a:t>
            </a:r>
            <a:endParaRPr lang="ar-IQ"/>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ar-IQ"/>
          </a:p>
        </p:txBody>
      </p:sp>
      <p:sp>
        <p:nvSpPr>
          <p:cNvPr id="4" name="عنصر نائب للتاريخ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1D0AAD5F-CB4A-40ED-A338-A5ECCBF2CEF0}" type="datetimeFigureOut">
              <a:rPr lang="ar-IQ" smtClean="0"/>
              <a:t>03/04/1439</a:t>
            </a:fld>
            <a:endParaRPr lang="ar-IQ"/>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عنصر نائب لرقم الشريحة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CB7066A-6AC1-43D6-B503-891FF9DC42F3}" type="slidenum">
              <a:rPr lang="ar-IQ" smtClean="0"/>
              <a:t>‹#›</a:t>
            </a:fld>
            <a:endParaRPr lang="ar-IQ"/>
          </a:p>
        </p:txBody>
      </p:sp>
    </p:spTree>
    <p:extLst>
      <p:ext uri="{BB962C8B-B14F-4D97-AF65-F5344CB8AC3E}">
        <p14:creationId xmlns:p14="http://schemas.microsoft.com/office/powerpoint/2010/main" val="28988375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0" y="0"/>
            <a:ext cx="8599984" cy="1628800"/>
          </a:xfrm>
        </p:spPr>
        <p:txBody>
          <a:bodyPr>
            <a:noAutofit/>
          </a:bodyPr>
          <a:lstStyle/>
          <a:p>
            <a:pPr algn="l"/>
            <a:r>
              <a:rPr lang="en-US" sz="2800" dirty="0" smtClean="0"/>
              <a:t>Ministry of Higher Education</a:t>
            </a:r>
            <a:r>
              <a:rPr lang="ar-IQ" sz="2800" dirty="0" smtClean="0"/>
              <a:t/>
            </a:r>
            <a:br>
              <a:rPr lang="ar-IQ" sz="2800" dirty="0" smtClean="0"/>
            </a:br>
            <a:r>
              <a:rPr lang="en-US" sz="2800" dirty="0" smtClean="0"/>
              <a:t>University of Diyala</a:t>
            </a:r>
            <a:br>
              <a:rPr lang="en-US" sz="2800" dirty="0" smtClean="0"/>
            </a:br>
            <a:r>
              <a:rPr lang="en-US" sz="2800" dirty="0" smtClean="0"/>
              <a:t>College of Basic Education</a:t>
            </a:r>
            <a:br>
              <a:rPr lang="en-US" sz="2800" dirty="0" smtClean="0"/>
            </a:br>
            <a:r>
              <a:rPr lang="en-US" sz="2800" dirty="0" smtClean="0"/>
              <a:t>Department of English </a:t>
            </a:r>
            <a:endParaRPr lang="ar-IQ" sz="2800" dirty="0"/>
          </a:p>
        </p:txBody>
      </p:sp>
      <p:sp>
        <p:nvSpPr>
          <p:cNvPr id="3" name="عنوان فرعي 2"/>
          <p:cNvSpPr>
            <a:spLocks noGrp="1"/>
          </p:cNvSpPr>
          <p:nvPr>
            <p:ph type="subTitle" idx="1"/>
          </p:nvPr>
        </p:nvSpPr>
        <p:spPr>
          <a:xfrm>
            <a:off x="107504" y="1844824"/>
            <a:ext cx="8856984" cy="5007846"/>
          </a:xfrm>
        </p:spPr>
        <p:txBody>
          <a:bodyPr>
            <a:normAutofit lnSpcReduction="10000"/>
          </a:bodyPr>
          <a:lstStyle/>
          <a:p>
            <a:endParaRPr lang="en-US" dirty="0" smtClean="0"/>
          </a:p>
          <a:p>
            <a:r>
              <a:rPr lang="en-US" sz="4000" b="1" dirty="0" smtClean="0">
                <a:solidFill>
                  <a:srgbClr val="0070C0"/>
                </a:solidFill>
              </a:rPr>
              <a:t>Vocabulary Teaching</a:t>
            </a:r>
            <a:endParaRPr lang="ar-IQ" sz="4000" b="1" dirty="0" smtClean="0">
              <a:solidFill>
                <a:srgbClr val="0070C0"/>
              </a:solidFill>
            </a:endParaRPr>
          </a:p>
          <a:p>
            <a:r>
              <a:rPr lang="en-US" dirty="0" smtClean="0">
                <a:solidFill>
                  <a:srgbClr val="FF0000"/>
                </a:solidFill>
              </a:rPr>
              <a:t>By : </a:t>
            </a:r>
            <a:r>
              <a:rPr lang="en-US" dirty="0" err="1" smtClean="0">
                <a:solidFill>
                  <a:srgbClr val="FF0000"/>
                </a:solidFill>
              </a:rPr>
              <a:t>Hiba</a:t>
            </a:r>
            <a:r>
              <a:rPr lang="en-US" dirty="0" smtClean="0">
                <a:solidFill>
                  <a:srgbClr val="FF0000"/>
                </a:solidFill>
              </a:rPr>
              <a:t> . H . Hussein</a:t>
            </a:r>
            <a:endParaRPr lang="ar-IQ" dirty="0" smtClean="0">
              <a:solidFill>
                <a:srgbClr val="FF0000"/>
              </a:solidFill>
            </a:endParaRPr>
          </a:p>
          <a:p>
            <a:endParaRPr lang="ar-IQ" dirty="0">
              <a:solidFill>
                <a:srgbClr val="FF0000"/>
              </a:solidFill>
            </a:endParaRPr>
          </a:p>
          <a:p>
            <a:pPr lvl="0"/>
            <a:r>
              <a:rPr lang="en-US" dirty="0">
                <a:solidFill>
                  <a:srgbClr val="7030A0"/>
                </a:solidFill>
              </a:rPr>
              <a:t>Supervised by : </a:t>
            </a:r>
            <a:r>
              <a:rPr lang="en-US" dirty="0" err="1">
                <a:solidFill>
                  <a:srgbClr val="7030A0"/>
                </a:solidFill>
              </a:rPr>
              <a:t>Dr:Sami</a:t>
            </a:r>
            <a:endParaRPr lang="ar-IQ" dirty="0">
              <a:solidFill>
                <a:srgbClr val="7030A0"/>
              </a:solidFill>
            </a:endParaRPr>
          </a:p>
          <a:p>
            <a:endParaRPr lang="ar-IQ" dirty="0" smtClean="0">
              <a:solidFill>
                <a:srgbClr val="FF0000"/>
              </a:solidFill>
            </a:endParaRPr>
          </a:p>
          <a:p>
            <a:endParaRPr lang="ar-IQ" dirty="0">
              <a:solidFill>
                <a:srgbClr val="FF0000"/>
              </a:solidFill>
            </a:endParaRPr>
          </a:p>
          <a:p>
            <a:endParaRPr lang="ar-IQ" dirty="0" smtClean="0">
              <a:solidFill>
                <a:srgbClr val="FF0000"/>
              </a:solidFill>
            </a:endParaRPr>
          </a:p>
          <a:p>
            <a:pPr algn="l"/>
            <a:r>
              <a:rPr lang="en-US" dirty="0" smtClean="0">
                <a:solidFill>
                  <a:srgbClr val="FF0000"/>
                </a:solidFill>
              </a:rPr>
              <a:t>2018</a:t>
            </a:r>
          </a:p>
        </p:txBody>
      </p:sp>
    </p:spTree>
    <p:extLst>
      <p:ext uri="{BB962C8B-B14F-4D97-AF65-F5344CB8AC3E}">
        <p14:creationId xmlns:p14="http://schemas.microsoft.com/office/powerpoint/2010/main" val="3428682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994122"/>
          </a:xfrm>
        </p:spPr>
        <p:txBody>
          <a:bodyPr>
            <a:normAutofit fontScale="90000"/>
          </a:bodyPr>
          <a:lstStyle/>
          <a:p>
            <a:pPr marL="342900" lvl="0" indent="-342900" rtl="0">
              <a:lnSpc>
                <a:spcPct val="150000"/>
              </a:lnSpc>
              <a:spcBef>
                <a:spcPct val="20000"/>
              </a:spcBef>
            </a:pPr>
            <a:r>
              <a:rPr lang="en-US" sz="1200" dirty="0">
                <a:solidFill>
                  <a:prstClr val="black"/>
                </a:solidFill>
                <a:ea typeface="Calibri"/>
                <a:cs typeface="Arial"/>
              </a:rPr>
              <a:t/>
            </a:r>
            <a:br>
              <a:rPr lang="en-US" sz="1200" dirty="0">
                <a:solidFill>
                  <a:prstClr val="black"/>
                </a:solidFill>
                <a:ea typeface="Calibri"/>
                <a:cs typeface="Arial"/>
              </a:rPr>
            </a:br>
            <a:endParaRPr lang="ar-IQ" dirty="0"/>
          </a:p>
        </p:txBody>
      </p:sp>
      <p:sp>
        <p:nvSpPr>
          <p:cNvPr id="3" name="عنصر نائب للمحتوى 2"/>
          <p:cNvSpPr>
            <a:spLocks noGrp="1"/>
          </p:cNvSpPr>
          <p:nvPr>
            <p:ph idx="1"/>
          </p:nvPr>
        </p:nvSpPr>
        <p:spPr>
          <a:xfrm>
            <a:off x="0" y="908720"/>
            <a:ext cx="9144000" cy="5949280"/>
          </a:xfrm>
        </p:spPr>
        <p:txBody>
          <a:bodyPr>
            <a:normAutofit fontScale="77500" lnSpcReduction="20000"/>
          </a:bodyPr>
          <a:lstStyle/>
          <a:p>
            <a:pPr algn="ctr" rtl="0">
              <a:lnSpc>
                <a:spcPct val="150000"/>
              </a:lnSpc>
              <a:spcAft>
                <a:spcPts val="0"/>
              </a:spcAft>
            </a:pPr>
            <a:r>
              <a:rPr lang="en-US" b="1" dirty="0" smtClean="0">
                <a:solidFill>
                  <a:srgbClr val="C00000"/>
                </a:solidFill>
                <a:effectLst/>
                <a:latin typeface="Times New Roman"/>
                <a:ea typeface="Times New Roman"/>
                <a:cs typeface="Arial"/>
              </a:rPr>
              <a:t>Abstract</a:t>
            </a:r>
            <a:endParaRPr lang="en-US" sz="2000" dirty="0">
              <a:solidFill>
                <a:srgbClr val="C00000"/>
              </a:solidFill>
              <a:ea typeface="Calibri"/>
              <a:cs typeface="Arial"/>
            </a:endParaRPr>
          </a:p>
          <a:p>
            <a:pPr algn="justLow" rtl="0">
              <a:lnSpc>
                <a:spcPct val="150000"/>
              </a:lnSpc>
              <a:spcAft>
                <a:spcPts val="0"/>
              </a:spcAft>
            </a:pPr>
            <a:r>
              <a:rPr lang="en-US" dirty="0" smtClean="0">
                <a:effectLst/>
                <a:latin typeface="Times New Roman"/>
                <a:ea typeface="Times New Roman"/>
                <a:cs typeface="Arial"/>
              </a:rPr>
              <a:t> This study is an attempt at investigating whether teaching  critical reading strategies have any significant effect on Iraqi EFL learners' vocabulary achievement . To fulfill the aims of the study, the researcher adopted the experimental design . The sample of the study consists of (69) students divided into (35) students for the experimental group and (34) students for the controlled one. The sample is randomly chosen from University of Diyala / College of Basic Education /English Department in the second term of the academic year (2014-2015) .</a:t>
            </a:r>
            <a:endParaRPr lang="en-US" sz="2000" dirty="0">
              <a:ea typeface="Calibri"/>
              <a:cs typeface="Arial"/>
            </a:endParaRPr>
          </a:p>
          <a:p>
            <a:endParaRPr lang="ar-IQ" dirty="0"/>
          </a:p>
        </p:txBody>
      </p:sp>
    </p:spTree>
    <p:extLst>
      <p:ext uri="{BB962C8B-B14F-4D97-AF65-F5344CB8AC3E}">
        <p14:creationId xmlns:p14="http://schemas.microsoft.com/office/powerpoint/2010/main" val="3559760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346050"/>
          </a:xfrm>
        </p:spPr>
        <p:txBody>
          <a:bodyPr>
            <a:normAutofit fontScale="90000"/>
          </a:bodyPr>
          <a:lstStyle/>
          <a:p>
            <a:pPr algn="l"/>
            <a:r>
              <a:rPr lang="en-US" dirty="0" smtClean="0"/>
              <a:t>1-Introduction:</a:t>
            </a:r>
            <a:endParaRPr lang="ar-IQ" dirty="0"/>
          </a:p>
        </p:txBody>
      </p:sp>
      <p:sp>
        <p:nvSpPr>
          <p:cNvPr id="3" name="عنصر نائب للمحتوى 2"/>
          <p:cNvSpPr>
            <a:spLocks noGrp="1"/>
          </p:cNvSpPr>
          <p:nvPr>
            <p:ph idx="1"/>
          </p:nvPr>
        </p:nvSpPr>
        <p:spPr>
          <a:xfrm>
            <a:off x="179512" y="692696"/>
            <a:ext cx="8964488" cy="6165304"/>
          </a:xfrm>
        </p:spPr>
        <p:txBody>
          <a:bodyPr>
            <a:normAutofit/>
          </a:bodyPr>
          <a:lstStyle/>
          <a:p>
            <a:pPr algn="justLow"/>
            <a:r>
              <a:rPr lang="en-US" dirty="0" smtClean="0">
                <a:solidFill>
                  <a:srgbClr val="7030A0"/>
                </a:solidFill>
                <a:effectLst/>
                <a:latin typeface="Times New Roman"/>
                <a:ea typeface="Times New Roman"/>
              </a:rPr>
              <a:t>     Coady (1999:182) indicates that </a:t>
            </a:r>
            <a:r>
              <a:rPr lang="en-US" dirty="0" smtClean="0">
                <a:effectLst/>
                <a:latin typeface="Times New Roman"/>
                <a:ea typeface="Times New Roman"/>
              </a:rPr>
              <a:t>vocabulary learning dominantly occurs through reading, with the learner guessing at the meaning of unknown words. </a:t>
            </a:r>
            <a:r>
              <a:rPr lang="en-US" dirty="0" smtClean="0">
                <a:solidFill>
                  <a:srgbClr val="FF0000"/>
                </a:solidFill>
                <a:effectLst/>
                <a:latin typeface="Times New Roman"/>
                <a:ea typeface="Times New Roman"/>
              </a:rPr>
              <a:t>Hedge (2000:118) recommends </a:t>
            </a:r>
            <a:r>
              <a:rPr lang="en-US" dirty="0" smtClean="0">
                <a:effectLst/>
                <a:latin typeface="Times New Roman"/>
                <a:ea typeface="Times New Roman"/>
              </a:rPr>
              <a:t>that learners infer new words in conditions which require more meticulous analysis and decision making.         </a:t>
            </a:r>
            <a:r>
              <a:rPr lang="ar-IQ" dirty="0" smtClean="0">
                <a:effectLst/>
                <a:latin typeface="Times New Roman"/>
                <a:ea typeface="Times New Roman"/>
              </a:rPr>
              <a:t>         </a:t>
            </a:r>
            <a:r>
              <a:rPr lang="en-US" dirty="0" smtClean="0">
                <a:effectLst/>
                <a:latin typeface="Times New Roman"/>
                <a:ea typeface="Times New Roman"/>
              </a:rPr>
              <a:t>    </a:t>
            </a:r>
            <a:r>
              <a:rPr lang="en-US" dirty="0" smtClean="0">
                <a:solidFill>
                  <a:srgbClr val="C00000"/>
                </a:solidFill>
                <a:effectLst/>
                <a:latin typeface="Times New Roman"/>
                <a:ea typeface="Times New Roman"/>
              </a:rPr>
              <a:t>According to  Brown (1997:63 </a:t>
            </a:r>
            <a:r>
              <a:rPr lang="en-US" dirty="0" smtClean="0">
                <a:effectLst/>
                <a:latin typeface="Times New Roman"/>
                <a:ea typeface="Times New Roman"/>
              </a:rPr>
              <a:t>) thinking and reading critically help students judge the text, make arguments, and give reasons at later stages. </a:t>
            </a:r>
            <a:endParaRPr lang="ar-IQ" dirty="0"/>
          </a:p>
        </p:txBody>
      </p:sp>
    </p:spTree>
    <p:extLst>
      <p:ext uri="{BB962C8B-B14F-4D97-AF65-F5344CB8AC3E}">
        <p14:creationId xmlns:p14="http://schemas.microsoft.com/office/powerpoint/2010/main" val="26435271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0" y="332656"/>
            <a:ext cx="8229600" cy="432048"/>
          </a:xfrm>
        </p:spPr>
        <p:txBody>
          <a:bodyPr>
            <a:normAutofit fontScale="90000"/>
          </a:bodyPr>
          <a:lstStyle/>
          <a:p>
            <a:pPr marL="342900" lvl="0" indent="-342900" rtl="0">
              <a:lnSpc>
                <a:spcPct val="115000"/>
              </a:lnSpc>
              <a:spcBef>
                <a:spcPct val="20000"/>
              </a:spcBef>
            </a:pPr>
            <a:r>
              <a:rPr lang="en-US" sz="3000" b="1" i="1" dirty="0" smtClean="0">
                <a:solidFill>
                  <a:schemeClr val="tx2"/>
                </a:solidFill>
                <a:latin typeface="Times New Roman"/>
                <a:ea typeface="Times New Roman"/>
                <a:cs typeface="Arial"/>
              </a:rPr>
              <a:t>1.1.Teaching </a:t>
            </a:r>
            <a:r>
              <a:rPr lang="en-US" sz="3000" b="1" i="1" dirty="0">
                <a:solidFill>
                  <a:schemeClr val="tx2"/>
                </a:solidFill>
                <a:latin typeface="Times New Roman"/>
                <a:ea typeface="Times New Roman"/>
                <a:cs typeface="Arial"/>
              </a:rPr>
              <a:t>Second Language Vocabulary</a:t>
            </a:r>
            <a:r>
              <a:rPr lang="en-US" sz="1900" dirty="0">
                <a:solidFill>
                  <a:schemeClr val="tx2"/>
                </a:solidFill>
                <a:ea typeface="Calibri"/>
                <a:cs typeface="Arial"/>
              </a:rPr>
              <a:t/>
            </a:r>
            <a:br>
              <a:rPr lang="en-US" sz="1900" dirty="0">
                <a:solidFill>
                  <a:schemeClr val="tx2"/>
                </a:solidFill>
                <a:ea typeface="Calibri"/>
                <a:cs typeface="Arial"/>
              </a:rPr>
            </a:br>
            <a:r>
              <a:rPr lang="en-US" dirty="0" smtClean="0">
                <a:solidFill>
                  <a:schemeClr val="tx2"/>
                </a:solidFill>
              </a:rPr>
              <a:t>.</a:t>
            </a:r>
            <a:endParaRPr lang="ar-IQ" dirty="0">
              <a:solidFill>
                <a:schemeClr val="tx2"/>
              </a:solidFill>
            </a:endParaRPr>
          </a:p>
        </p:txBody>
      </p:sp>
      <p:sp>
        <p:nvSpPr>
          <p:cNvPr id="3" name="عنصر نائب للمحتوى 2"/>
          <p:cNvSpPr>
            <a:spLocks noGrp="1"/>
          </p:cNvSpPr>
          <p:nvPr>
            <p:ph idx="1"/>
          </p:nvPr>
        </p:nvSpPr>
        <p:spPr>
          <a:xfrm>
            <a:off x="0" y="908720"/>
            <a:ext cx="9144000" cy="5832648"/>
          </a:xfrm>
        </p:spPr>
        <p:txBody>
          <a:bodyPr>
            <a:normAutofit fontScale="85000" lnSpcReduction="10000"/>
          </a:bodyPr>
          <a:lstStyle/>
          <a:p>
            <a:pPr algn="justLow" rtl="0">
              <a:lnSpc>
                <a:spcPct val="115000"/>
              </a:lnSpc>
              <a:spcAft>
                <a:spcPts val="0"/>
              </a:spcAft>
            </a:pPr>
            <a:r>
              <a:rPr lang="en-US" dirty="0" smtClean="0">
                <a:effectLst/>
                <a:latin typeface="Times New Roman"/>
                <a:ea typeface="Times New Roman"/>
                <a:cs typeface="Arial"/>
              </a:rPr>
              <a:t>        In the literature, teaching and learning vocabulary was not given a due attention. In the early 1970s Wilkins wrote : 'Linguists have had remarkably little to say about vocabulary and one can find very few studies which could be of any practical interest for language teachers (</a:t>
            </a:r>
            <a:r>
              <a:rPr lang="en-US" dirty="0" smtClean="0">
                <a:solidFill>
                  <a:srgbClr val="C00000"/>
                </a:solidFill>
                <a:effectLst/>
                <a:latin typeface="Times New Roman"/>
                <a:ea typeface="Times New Roman"/>
                <a:cs typeface="Arial"/>
              </a:rPr>
              <a:t>Hedge, 2000:110). </a:t>
            </a:r>
            <a:r>
              <a:rPr lang="en-US" dirty="0" err="1" smtClean="0">
                <a:solidFill>
                  <a:srgbClr val="7030A0"/>
                </a:solidFill>
                <a:effectLst/>
                <a:latin typeface="Times New Roman"/>
                <a:ea typeface="Times New Roman"/>
                <a:cs typeface="Arial"/>
              </a:rPr>
              <a:t>Meara</a:t>
            </a:r>
            <a:r>
              <a:rPr lang="en-US" dirty="0" smtClean="0">
                <a:solidFill>
                  <a:srgbClr val="7030A0"/>
                </a:solidFill>
                <a:effectLst/>
                <a:latin typeface="Times New Roman"/>
                <a:ea typeface="Times New Roman"/>
                <a:cs typeface="Arial"/>
              </a:rPr>
              <a:t> (1980:221) comments that </a:t>
            </a:r>
            <a:r>
              <a:rPr lang="en-US" dirty="0" smtClean="0">
                <a:effectLst/>
                <a:latin typeface="Times New Roman"/>
                <a:ea typeface="Times New Roman"/>
                <a:cs typeface="Arial"/>
              </a:rPr>
              <a:t>vocabulary acquisition had received short shift from applied linguistics. In order to understand well the task involved in learning vocabulary of </a:t>
            </a:r>
            <a:r>
              <a:rPr lang="ar-IQ" dirty="0" smtClean="0">
                <a:effectLst/>
                <a:latin typeface="Times New Roman"/>
                <a:ea typeface="Times New Roman"/>
                <a:cs typeface="Arial"/>
              </a:rPr>
              <a:t>          </a:t>
            </a:r>
            <a:r>
              <a:rPr lang="en-US" dirty="0" smtClean="0">
                <a:effectLst/>
                <a:latin typeface="Times New Roman"/>
                <a:ea typeface="Times New Roman"/>
                <a:cs typeface="Arial"/>
              </a:rPr>
              <a:t>the English language, we need to look at two aspects of meaning: the first concentration the link between meaning and the world to which words refer. The second involves the sense relations that exist among words.                                                          </a:t>
            </a:r>
            <a:endParaRPr lang="en-US" sz="2000" dirty="0">
              <a:ea typeface="Calibri"/>
              <a:cs typeface="Arial"/>
            </a:endParaRPr>
          </a:p>
          <a:p>
            <a:endParaRPr lang="ar-IQ" dirty="0"/>
          </a:p>
        </p:txBody>
      </p:sp>
    </p:spTree>
    <p:extLst>
      <p:ext uri="{BB962C8B-B14F-4D97-AF65-F5344CB8AC3E}">
        <p14:creationId xmlns:p14="http://schemas.microsoft.com/office/powerpoint/2010/main" val="34868631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28157" y="188640"/>
            <a:ext cx="8229600" cy="562074"/>
          </a:xfrm>
        </p:spPr>
        <p:txBody>
          <a:bodyPr>
            <a:noAutofit/>
          </a:bodyPr>
          <a:lstStyle/>
          <a:p>
            <a:pPr algn="justLow" rtl="0">
              <a:lnSpc>
                <a:spcPct val="115000"/>
              </a:lnSpc>
              <a:spcAft>
                <a:spcPts val="0"/>
              </a:spcAft>
            </a:pPr>
            <a:r>
              <a:rPr lang="en-US" sz="2000" b="1" i="1" dirty="0" smtClean="0">
                <a:solidFill>
                  <a:srgbClr val="C00000"/>
                </a:solidFill>
                <a:effectLst/>
                <a:latin typeface="Times New Roman"/>
                <a:ea typeface="Times New Roman"/>
                <a:cs typeface="Arial"/>
              </a:rPr>
              <a:t>1.2. Criteria for Selecting  a Vocabulary </a:t>
            </a:r>
            <a:endParaRPr lang="ar-IQ" sz="2000" dirty="0">
              <a:solidFill>
                <a:srgbClr val="C00000"/>
              </a:solidFill>
            </a:endParaRPr>
          </a:p>
        </p:txBody>
      </p:sp>
      <p:sp>
        <p:nvSpPr>
          <p:cNvPr id="3" name="عنصر نائب للمحتوى 2"/>
          <p:cNvSpPr>
            <a:spLocks noGrp="1"/>
          </p:cNvSpPr>
          <p:nvPr>
            <p:ph idx="1"/>
          </p:nvPr>
        </p:nvSpPr>
        <p:spPr>
          <a:xfrm>
            <a:off x="-24507" y="692696"/>
            <a:ext cx="9144000" cy="6048672"/>
          </a:xfrm>
        </p:spPr>
        <p:txBody>
          <a:bodyPr>
            <a:normAutofit fontScale="92500" lnSpcReduction="20000"/>
          </a:bodyPr>
          <a:lstStyle/>
          <a:p>
            <a:pPr lvl="0" algn="justLow" rtl="0">
              <a:lnSpc>
                <a:spcPct val="115000"/>
              </a:lnSpc>
              <a:buFont typeface="+mj-lt"/>
              <a:buAutoNum type="alphaLcParenR"/>
            </a:pPr>
            <a:r>
              <a:rPr lang="en-US" b="1" i="1" dirty="0" smtClean="0">
                <a:solidFill>
                  <a:srgbClr val="C00000"/>
                </a:solidFill>
                <a:effectLst/>
                <a:latin typeface="Times New Roman"/>
                <a:ea typeface="Times New Roman"/>
                <a:cs typeface="Arial"/>
              </a:rPr>
              <a:t>Frequency</a:t>
            </a:r>
            <a:endParaRPr lang="en-US" sz="2000" dirty="0">
              <a:solidFill>
                <a:srgbClr val="C00000"/>
              </a:solidFill>
              <a:ea typeface="Calibri"/>
              <a:cs typeface="Arial"/>
            </a:endParaRPr>
          </a:p>
          <a:p>
            <a:pPr algn="justLow" rtl="0">
              <a:lnSpc>
                <a:spcPct val="115000"/>
              </a:lnSpc>
              <a:spcAft>
                <a:spcPts val="0"/>
              </a:spcAft>
            </a:pPr>
            <a:r>
              <a:rPr lang="en-US" sz="2800" b="1" dirty="0" smtClean="0">
                <a:effectLst/>
                <a:latin typeface="Times New Roman"/>
                <a:ea typeface="Times New Roman"/>
                <a:cs typeface="Arial"/>
              </a:rPr>
              <a:t>   It seems self-evident that it is sensible to teach the most frequent words in any language before the more usual ones are taught as they are likely to be the most useful ones for learners of that language     </a:t>
            </a:r>
            <a:r>
              <a:rPr lang="en-US" sz="2800" b="1" dirty="0" smtClean="0">
                <a:solidFill>
                  <a:srgbClr val="C00000"/>
                </a:solidFill>
                <a:effectLst/>
                <a:latin typeface="Times New Roman"/>
                <a:ea typeface="Times New Roman"/>
                <a:cs typeface="Arial"/>
              </a:rPr>
              <a:t>( Wallace, 1988:16).</a:t>
            </a:r>
            <a:endParaRPr lang="en-US" sz="1800" b="1" dirty="0">
              <a:solidFill>
                <a:srgbClr val="C00000"/>
              </a:solidFill>
              <a:ea typeface="Calibri"/>
              <a:cs typeface="Arial"/>
            </a:endParaRPr>
          </a:p>
          <a:p>
            <a:pPr lvl="0" algn="justLow" rtl="0">
              <a:lnSpc>
                <a:spcPct val="115000"/>
              </a:lnSpc>
              <a:buFont typeface="+mj-lt"/>
              <a:buAutoNum type="alphaLcParenR"/>
            </a:pPr>
            <a:r>
              <a:rPr lang="en-US" b="1" i="1" dirty="0" smtClean="0">
                <a:solidFill>
                  <a:srgbClr val="C00000"/>
                </a:solidFill>
                <a:effectLst/>
                <a:latin typeface="Times New Roman"/>
                <a:ea typeface="Times New Roman"/>
                <a:cs typeface="Arial"/>
              </a:rPr>
              <a:t>Range </a:t>
            </a:r>
            <a:endParaRPr lang="en-US" sz="2000" dirty="0">
              <a:solidFill>
                <a:srgbClr val="C00000"/>
              </a:solidFill>
              <a:ea typeface="Calibri"/>
              <a:cs typeface="Arial"/>
            </a:endParaRPr>
          </a:p>
          <a:p>
            <a:pPr algn="justLow" rtl="0">
              <a:lnSpc>
                <a:spcPct val="115000"/>
              </a:lnSpc>
              <a:spcAft>
                <a:spcPts val="0"/>
              </a:spcAft>
            </a:pPr>
            <a:r>
              <a:rPr lang="en-US" b="1" dirty="0" smtClean="0">
                <a:effectLst/>
                <a:latin typeface="Times New Roman"/>
                <a:ea typeface="Times New Roman"/>
                <a:cs typeface="Arial"/>
              </a:rPr>
              <a:t>       A word may be quite frequent, but a majority or even all of its occurrences might be  in just one or two contexts. In this case, although its frequency might look significant, its range might be quite small. The most useful words for the learners then are those which are frequent and occur across a wide variety of contexts </a:t>
            </a:r>
            <a:r>
              <a:rPr lang="en-US" b="1" dirty="0" smtClean="0">
                <a:solidFill>
                  <a:srgbClr val="C00000"/>
                </a:solidFill>
                <a:effectLst/>
                <a:latin typeface="Times New Roman"/>
                <a:ea typeface="Times New Roman"/>
                <a:cs typeface="Arial"/>
              </a:rPr>
              <a:t>(ibid, 1988: 17).</a:t>
            </a:r>
            <a:endParaRPr lang="en-US" sz="2000" b="1" dirty="0">
              <a:solidFill>
                <a:srgbClr val="C00000"/>
              </a:solidFill>
              <a:ea typeface="Calibri"/>
              <a:cs typeface="Arial"/>
            </a:endParaRPr>
          </a:p>
          <a:p>
            <a:endParaRPr lang="ar-IQ" dirty="0"/>
          </a:p>
        </p:txBody>
      </p:sp>
    </p:spTree>
    <p:extLst>
      <p:ext uri="{BB962C8B-B14F-4D97-AF65-F5344CB8AC3E}">
        <p14:creationId xmlns:p14="http://schemas.microsoft.com/office/powerpoint/2010/main" val="136136685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706090"/>
          </a:xfrm>
        </p:spPr>
        <p:txBody>
          <a:bodyPr>
            <a:normAutofit fontScale="90000"/>
          </a:bodyPr>
          <a:lstStyle/>
          <a:p>
            <a:pPr algn="l"/>
            <a:r>
              <a:rPr lang="en-US" smtClean="0"/>
              <a:t>2.</a:t>
            </a:r>
            <a:endParaRPr lang="ar-IQ" dirty="0"/>
          </a:p>
        </p:txBody>
      </p:sp>
      <p:sp>
        <p:nvSpPr>
          <p:cNvPr id="3" name="عنصر نائب للمحتوى 2"/>
          <p:cNvSpPr>
            <a:spLocks noGrp="1"/>
          </p:cNvSpPr>
          <p:nvPr>
            <p:ph idx="1"/>
          </p:nvPr>
        </p:nvSpPr>
        <p:spPr/>
        <p:txBody>
          <a:bodyPr/>
          <a:lstStyle/>
          <a:p>
            <a:endParaRPr lang="ar-IQ" dirty="0"/>
          </a:p>
        </p:txBody>
      </p:sp>
    </p:spTree>
    <p:extLst>
      <p:ext uri="{BB962C8B-B14F-4D97-AF65-F5344CB8AC3E}">
        <p14:creationId xmlns:p14="http://schemas.microsoft.com/office/powerpoint/2010/main" val="1424482736"/>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47</TotalTime>
  <Words>446</Words>
  <Application>Microsoft Office PowerPoint</Application>
  <PresentationFormat>عرض على الشاشة (3:4)‏</PresentationFormat>
  <Paragraphs>23</Paragraphs>
  <Slides>6</Slides>
  <Notes>0</Notes>
  <HiddenSlides>0</HiddenSlides>
  <MMClips>0</MMClips>
  <ScaleCrop>false</ScaleCrop>
  <HeadingPairs>
    <vt:vector size="4" baseType="variant">
      <vt:variant>
        <vt:lpstr>نسق</vt:lpstr>
      </vt:variant>
      <vt:variant>
        <vt:i4>1</vt:i4>
      </vt:variant>
      <vt:variant>
        <vt:lpstr>عناوين الشرائح</vt:lpstr>
      </vt:variant>
      <vt:variant>
        <vt:i4>6</vt:i4>
      </vt:variant>
    </vt:vector>
  </HeadingPairs>
  <TitlesOfParts>
    <vt:vector size="7" baseType="lpstr">
      <vt:lpstr>نسق Office</vt:lpstr>
      <vt:lpstr>Ministry of Higher Education University of Diyala College of Basic Education Department of English </vt:lpstr>
      <vt:lpstr> </vt:lpstr>
      <vt:lpstr>1-Introduction:</vt:lpstr>
      <vt:lpstr>1.1.Teaching Second Language Vocabulary .</vt:lpstr>
      <vt:lpstr>1.2. Criteria for Selecting  a Vocabulary </vt:lpstr>
      <vt:lpstr>2.</vt:lpstr>
    </vt:vector>
  </TitlesOfParts>
  <Company>Microsoft (C)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Ministry of Higher education University of Diyala College of Basic Education Department of English</dc:title>
  <dc:creator>almarsa</dc:creator>
  <cp:lastModifiedBy>almarsa</cp:lastModifiedBy>
  <cp:revision>8</cp:revision>
  <dcterms:created xsi:type="dcterms:W3CDTF">2017-12-21T08:00:15Z</dcterms:created>
  <dcterms:modified xsi:type="dcterms:W3CDTF">2017-12-21T08:48:14Z</dcterms:modified>
</cp:coreProperties>
</file>